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PT Sans Narrow"/>
      <p:regular r:id="rId24"/>
      <p:bold r:id="rId25"/>
    </p:embeddedFont>
    <p:embeddedFont>
      <p:font typeface="Open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TSansNarrow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regular.fntdata"/><Relationship Id="rId25" Type="http://schemas.openxmlformats.org/officeDocument/2006/relationships/font" Target="fonts/PTSansNarrow-bold.fntdata"/><Relationship Id="rId28" Type="http://schemas.openxmlformats.org/officeDocument/2006/relationships/font" Target="fonts/OpenSans-italic.fntdata"/><Relationship Id="rId27" Type="http://schemas.openxmlformats.org/officeDocument/2006/relationships/font" Target="fonts/Ope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be340f71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be340f71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e75ac58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e75ac58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e75ac584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e75ac584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e75ac584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e75ac584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e75ac584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e75ac584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e75ac584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e75ac584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7cc9f71f9_1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7cc9f71f9_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10edf731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10edf731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e75ac5840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e75ac5840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10edf73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810edf73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ce3eda6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ce3eda6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bf2fa9c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bf2fa9c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ce3eda69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ce3eda69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10edf73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10edf73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ce3eda69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ce3eda69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ce3eda69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ce3eda69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ce3eda69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ce3eda69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bf2fa9c4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bf2fa9c4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ntu-ml-2020spring-ta@googlegroups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eriklindernoren/PyTorch-GAN/tree/master/implementations/wgan" TargetMode="External"/><Relationship Id="rId4" Type="http://schemas.openxmlformats.org/officeDocument/2006/relationships/hyperlink" Target="https://github.com/eriklindernoren/PyTorch-GAN/tree/master/implementations/wgan_gp" TargetMode="External"/><Relationship Id="rId5" Type="http://schemas.openxmlformats.org/officeDocument/2006/relationships/hyperlink" Target="https://github.com/eriklindernoren/PyTorch-GAN/blob/master/implementations/lsgan/lsgan.py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reurl.cc/V6a3jQ" TargetMode="External"/><Relationship Id="rId4" Type="http://schemas.openxmlformats.org/officeDocument/2006/relationships/hyperlink" Target="https://reurl.cc/z8ybMk" TargetMode="External"/><Relationship Id="rId5" Type="http://schemas.openxmlformats.org/officeDocument/2006/relationships/hyperlink" Target="https://bit.ly/39d2x2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youtu.be/0CKeqXl5IY0?t=6099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youtu.be/0CKeqXl5IY0?t=6099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rypko.ai/#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Machine Learning HW11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926255"/>
            <a:ext cx="4870500" cy="11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ML TAs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u="sng">
                <a:solidFill>
                  <a:schemeClr val="hlink"/>
                </a:solidFill>
                <a:hlinkClick r:id="rId3"/>
              </a:rPr>
              <a:t>ntu-ml-2020spring-ta@googlegroups.com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2/3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(3.5%) 請選擇下列其中一種 model： WGAN, WGAN-GP, LSGAN, SNGAN（不要和 1. 使用的model  一樣，至少 architecture 或是 loss function 要不同）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(1%) 同 1.a ，請描述你選擇的 model，包含 generator 和 discriminator 的 model architecture、loss function、optimizer 參數、及訓練  step 數（或是 epoch 數）。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(1.5%) 和 1.b 一樣，就你選擇的 model，畫出至少 16 張 model 生成的圖片。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(1%) 請簡單探討你在 1. 使用的 model 和 2. 使用的 model，他們分別有何性質，描述你觀察到的異同。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5" name="Google Shape;145;p22"/>
          <p:cNvSpPr txBox="1"/>
          <p:nvPr/>
        </p:nvSpPr>
        <p:spPr>
          <a:xfrm>
            <a:off x="786625" y="3114300"/>
            <a:ext cx="61212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WGAN: 改 loss function   </a:t>
            </a:r>
            <a:r>
              <a:rPr lang="zh-TW" sz="1100" u="sng">
                <a:solidFill>
                  <a:schemeClr val="hlink"/>
                </a:solidFill>
                <a:hlinkClick r:id="rId3"/>
              </a:rPr>
              <a:t>https://github.com/eriklindernoren/PyTorch-GAN/tree/master/implementations/wgan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WGAN-GP: 改 loss function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 u="sng">
                <a:solidFill>
                  <a:schemeClr val="hlink"/>
                </a:solidFill>
                <a:hlinkClick r:id="rId4"/>
              </a:rPr>
              <a:t>https://github.com/eriklindernoren/PyTorch-GAN/tree/master/implementations/wgan_gp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LSGAN: 改 loss function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 u="sng">
                <a:solidFill>
                  <a:schemeClr val="hlink"/>
                </a:solidFill>
                <a:hlinkClick r:id="rId5"/>
              </a:rPr>
              <a:t>https://github.com/eriklindernoren/PyTorch-GAN/blob/master/implementations/lsgan/lsgan.py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SNGAN: 改 model architecture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- 在 discriminator 的每個 module 前套上 torch.nn.utils.spectral_norm()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3/3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(4%) 請訓練一個會導致 mode collapse 的 model。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(1%) 同 1.a ，請描述你選擇的 model，包含 generator 和 discriminator 的 model architecture、loss function、optimizer 參數、及訓練  step 數（或是 epoch 數）。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(1.5%) 請畫出至少16張 model 生成且具有 mode collapse 現象的圖片。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(1.5%) 在不改變 optimizer 和訓練 step 數的情況下，請嘗試使用一些方法來減緩 mode collapse。說明你嘗試了哪些方法，請至少舉出一種成功改善的方法，若有其它失敗的方法也可以記錄下來。</a:t>
            </a:r>
            <a:endParaRPr/>
          </a:p>
        </p:txBody>
      </p:sp>
      <p:sp>
        <p:nvSpPr>
          <p:cNvPr id="152" name="Google Shape;152;p23"/>
          <p:cNvSpPr txBox="1"/>
          <p:nvPr/>
        </p:nvSpPr>
        <p:spPr>
          <a:xfrm>
            <a:off x="1222350" y="3454350"/>
            <a:ext cx="63753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如果同學沒有想法的話，可以使用 basline model 訓練多一點 epochs，或許就能觀察到 mode collapse 的現象。這邊提供幾種可能的改進的方法：使用WGAN 系列、SNGAN、加 dropout layer、對 input image 加上 noise。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1/4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GitHub </a:t>
            </a:r>
            <a:r>
              <a:rPr lang="zh-TW"/>
              <a:t>上的 hw11-&lt;account&gt;</a:t>
            </a:r>
            <a:r>
              <a:rPr lang="zh-TW"/>
              <a:t> </a:t>
            </a:r>
            <a:r>
              <a:rPr lang="zh-TW"/>
              <a:t>裡面要包含以下 (還有後面幾頁的) 檔案：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report</a:t>
            </a:r>
            <a:r>
              <a:rPr lang="zh-TW"/>
              <a:t>.pdf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*.py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請上傳你所有會需要用到的 .py 檔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ex: train_gan.py, train_wgan.py, model.py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</a:t>
            </a:r>
            <a:r>
              <a:rPr lang="zh-TW"/>
              <a:t>p1_g.pth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你使用在 Report Problem 1 的 generator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如果 model 太大，同學可以使用後面的 init.sh 來下載，請記得讓下載後的路徑是這個路徑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</a:t>
            </a:r>
            <a:r>
              <a:rPr lang="zh-TW"/>
              <a:t>p2_g.pth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你使用在 Report Problem 2 的 generator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如果 model 太大，同學可以使用後面的 init.sh 來下載，請記得讓下載後的路徑是這個路徑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2</a:t>
            </a:r>
            <a:r>
              <a:rPr lang="zh-TW" sz="1800"/>
              <a:t>/4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hw11</a:t>
            </a:r>
            <a:r>
              <a:rPr lang="zh-TW"/>
              <a:t>_p1.sh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說明：可以</a:t>
            </a:r>
            <a:r>
              <a:rPr lang="zh-TW"/>
              <a:t>利用</a:t>
            </a:r>
            <a:r>
              <a:rPr lang="zh-TW"/>
              <a:t>同學繳交上來的 checkpoints/p1_g.pth </a:t>
            </a:r>
            <a:r>
              <a:rPr b="1" lang="zh-TW"/>
              <a:t>重現</a:t>
            </a:r>
            <a:r>
              <a:rPr lang="zh-TW"/>
              <a:t> Report Problem 1 的圖片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用法: bash hw11_p1.sh &lt;checkpoint&gt; &lt;out_image&gt;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checkpoint: </a:t>
            </a:r>
            <a:r>
              <a:rPr lang="zh-TW"/>
              <a:t>用來讀取 model 的</a:t>
            </a:r>
            <a:r>
              <a:rPr lang="zh-TW"/>
              <a:t>路徑，請同學不要寫死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out_image: </a:t>
            </a:r>
            <a:r>
              <a:rPr lang="zh-TW"/>
              <a:t>生成 image 後的存檔路徑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範例: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助教執行 bash hw11_p1.sh checkpoints/p1_g.pth ~/image_rep/p1.png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產生的 </a:t>
            </a:r>
            <a:r>
              <a:rPr lang="zh-TW"/>
              <a:t>~/image_rep/p1.png</a:t>
            </a:r>
            <a:r>
              <a:rPr lang="zh-TW"/>
              <a:t> 須要跟同學 report problem 1 </a:t>
            </a:r>
            <a:r>
              <a:rPr lang="zh-TW"/>
              <a:t>的圖片</a:t>
            </a:r>
            <a:r>
              <a:rPr b="1" lang="zh-TW"/>
              <a:t>一樣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hw11</a:t>
            </a:r>
            <a:r>
              <a:rPr lang="zh-TW"/>
              <a:t>_p2.sh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用法同上，能</a:t>
            </a:r>
            <a:r>
              <a:rPr b="1" lang="zh-TW"/>
              <a:t>重現</a:t>
            </a:r>
            <a:r>
              <a:rPr lang="zh-TW"/>
              <a:t>同學繳交上來的 report problem 2 </a:t>
            </a:r>
            <a:r>
              <a:rPr lang="zh-TW"/>
              <a:t>的圖片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3/4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train_p1.sh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說明：訓練一個品質和 Report Problem 1 圖片差不多的 generator。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用法: bash train_p1.sh &lt;face_dir&gt; &lt;checkpoint&gt;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face_dir: 助教這邊存放訓練資料 face/ 的路徑，請同學不要寫死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checkpoint: 訓練完 model 之後要存檔的路徑，請同學不要寫死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範例: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助教執行 bash train_p1.sh ~/data/face ~/chekpoints/p1_g_rep.pth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產生的 ~/chekpoints/p1_g_rep.pth 須要跟同學交上來的 checkpoints/p1_g.pth 產生圖片的結果差不多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train_p2.sh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用法同上，能</a:t>
            </a:r>
            <a:r>
              <a:rPr lang="zh-TW"/>
              <a:t>訓練一個品質和 Report Problem 2 圖片差不多的 generator。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4</a:t>
            </a:r>
            <a:r>
              <a:rPr lang="zh-TW" sz="1800"/>
              <a:t>/4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init.sh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說明：助教在跑大家的 code 前，會先跑一次這個 code 。如果你的 model 太大，你可以使用這個 code 來下載你的 model。注意：請將你下載的 model 路徑存成如前幾頁所述 (ex: checkpoints/p1_g.pth)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用法: bash init.sh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Reproduce Regulation</a:t>
            </a:r>
            <a:endParaRPr/>
          </a:p>
        </p:txBody>
      </p:sp>
      <p:sp>
        <p:nvSpPr>
          <p:cNvPr id="182" name="Google Shape;182;p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請同學確保你上傳的程式所產生的結果，會跟你 report 上的結果一致。</a:t>
            </a:r>
            <a:r>
              <a:rPr lang="zh-TW" sz="1400"/>
              <a:t>基本上，使用你生成 report 圖片的那個 generator 和那組 input vectors 就可以做到這件事。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若助教覺得你生成的結果有問題，會重跑同學的 training code。若生成品質和你的 report 差太多，則對應的 report problem 視為無法重現。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生成品質由助教判斷，基本上不會為難同學，但是如果真的和 report 差太多還是會請同學說明一下。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init.sh 執行時間沒有上限，但如果超過 </a:t>
            </a:r>
            <a:r>
              <a:rPr b="1" lang="zh-TW" sz="1400">
                <a:solidFill>
                  <a:srgbClr val="FF0000"/>
                </a:solidFill>
              </a:rPr>
              <a:t>15 分鐘</a:t>
            </a:r>
            <a:r>
              <a:rPr lang="zh-TW" sz="1400"/>
              <a:t>，助教可能會私底下找你討論。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icrosoft JhengHei"/>
              <a:buChar char="●"/>
            </a:pPr>
            <a:r>
              <a:rPr lang="zh-TW" sz="1400"/>
              <a:t>hw11_p1.sh, hw11_p2.sh 執行時間上限皆為 </a:t>
            </a:r>
            <a:r>
              <a:rPr b="1" lang="zh-TW" sz="1400">
                <a:solidFill>
                  <a:srgbClr val="FF0000"/>
                </a:solidFill>
              </a:rPr>
              <a:t>10 </a:t>
            </a:r>
            <a:r>
              <a:rPr b="1" lang="zh-TW" sz="1400">
                <a:solidFill>
                  <a:srgbClr val="FF0000"/>
                </a:solidFill>
              </a:rPr>
              <a:t>分鐘</a:t>
            </a:r>
            <a:r>
              <a:rPr lang="zh-TW" sz="1400"/>
              <a:t>。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icrosoft JhengHei"/>
              <a:buChar char="●"/>
            </a:pPr>
            <a:r>
              <a:rPr lang="zh-TW" sz="1400"/>
              <a:t>train_p1.sh, train_p2.sh 執行時間上限皆為</a:t>
            </a:r>
            <a:r>
              <a:rPr b="1" lang="zh-TW" sz="1400"/>
              <a:t> </a:t>
            </a:r>
            <a:r>
              <a:rPr b="1" lang="zh-TW" sz="1400">
                <a:solidFill>
                  <a:srgbClr val="FF0000"/>
                </a:solidFill>
              </a:rPr>
              <a:t>6</a:t>
            </a:r>
            <a:r>
              <a:rPr b="1" lang="zh-TW" sz="1400">
                <a:solidFill>
                  <a:srgbClr val="FF0000"/>
                </a:solidFill>
              </a:rPr>
              <a:t> </a:t>
            </a:r>
            <a:r>
              <a:rPr b="1" lang="zh-TW" sz="1400">
                <a:solidFill>
                  <a:srgbClr val="FF0000"/>
                </a:solidFill>
              </a:rPr>
              <a:t>小時</a:t>
            </a:r>
            <a:r>
              <a:rPr lang="zh-TW" sz="1400"/>
              <a:t>。</a:t>
            </a:r>
            <a:endParaRPr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Grading Policy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Report 1.b 和 2.b </a:t>
            </a:r>
            <a:r>
              <a:rPr lang="zh-TW" sz="1400"/>
              <a:t>的圖片必須要能夠重現，否則該小題 0 分計算。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事後補救依期初公告處理。</a:t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Links</a:t>
            </a:r>
            <a:endParaRPr/>
          </a:p>
        </p:txBody>
      </p:sp>
      <p:sp>
        <p:nvSpPr>
          <p:cNvPr id="194" name="Google Shape;194;p3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Colab: </a:t>
            </a:r>
            <a:r>
              <a:rPr lang="zh-TW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https://reurl.cc/V6a3jQ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Report template: </a:t>
            </a:r>
            <a:r>
              <a:rPr lang="zh-TW" u="sng">
                <a:solidFill>
                  <a:schemeClr val="hlink"/>
                </a:solidFill>
                <a:hlinkClick r:id="rId4"/>
              </a:rPr>
              <a:t>https://reurl.cc/z8ybMk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遲交表單: </a:t>
            </a:r>
            <a:r>
              <a:rPr lang="zh-TW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https://bit.ly/39d2x2m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Task Introduction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Generation</a:t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2268725" y="2261950"/>
            <a:ext cx="1453500" cy="11502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Anime Generative Model</a:t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3933500" y="2725200"/>
            <a:ext cx="489000" cy="271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5526" y="1222700"/>
            <a:ext cx="3427551" cy="338997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/>
          <p:nvPr/>
        </p:nvSpPr>
        <p:spPr>
          <a:xfrm>
            <a:off x="1644650" y="2725200"/>
            <a:ext cx="489000" cy="271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513275" y="2490550"/>
            <a:ext cx="967200" cy="707400"/>
          </a:xfrm>
          <a:prstGeom prst="roundRect">
            <a:avLst>
              <a:gd fmla="val 16667" name="adj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random vector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Mode Collapse</a:t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649900" y="4682925"/>
            <a:ext cx="4939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u="sng">
                <a:solidFill>
                  <a:schemeClr val="hlink"/>
                </a:solidFill>
                <a:hlinkClick r:id="rId3"/>
              </a:rPr>
              <a:t>https://youtu.be/0CKeqXl5IY0?t=6099</a:t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6925" y="1266325"/>
            <a:ext cx="5683296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Mode Collapse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649900" y="4682925"/>
            <a:ext cx="4939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u="sng">
                <a:solidFill>
                  <a:schemeClr val="hlink"/>
                </a:solidFill>
                <a:hlinkClick r:id="rId3"/>
              </a:rPr>
              <a:t>https://youtu.be/0CKeqXl5IY0?t=6099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6925" y="1266325"/>
            <a:ext cx="5683296" cy="330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/>
          <p:nvPr/>
        </p:nvSpPr>
        <p:spPr>
          <a:xfrm>
            <a:off x="4442325" y="4134625"/>
            <a:ext cx="393300" cy="434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5280525" y="4134625"/>
            <a:ext cx="393300" cy="434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5280525" y="37536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5280525" y="3296425"/>
            <a:ext cx="393300" cy="434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/>
          <p:nvPr/>
        </p:nvSpPr>
        <p:spPr>
          <a:xfrm>
            <a:off x="5661525" y="32964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5661525" y="29154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7256925" y="37451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7256925" y="41613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/>
          <p:nvPr/>
        </p:nvSpPr>
        <p:spPr>
          <a:xfrm>
            <a:off x="6423525" y="33231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/>
          <p:nvPr/>
        </p:nvSpPr>
        <p:spPr>
          <a:xfrm>
            <a:off x="6816825" y="29421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6445350" y="21420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6423525" y="25230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6423525" y="1341925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4835625" y="2571750"/>
            <a:ext cx="393300" cy="381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Dataset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Data Collections</a:t>
            </a:r>
            <a:endParaRPr/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311700" y="4551900"/>
            <a:ext cx="3309600" cy="5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 u="sng">
                <a:solidFill>
                  <a:schemeClr val="hlink"/>
                </a:solidFill>
                <a:hlinkClick r:id="rId3"/>
              </a:rPr>
              <a:t>https://crypko.ai/#</a:t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362823"/>
            <a:ext cx="5927777" cy="27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3964100" y="4220450"/>
            <a:ext cx="51126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2"/>
                </a:solidFill>
              </a:rPr>
              <a:t>感謝 Arvin Liu(其他作業的助教) 蒐集 dataset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2"/>
                </a:solidFill>
              </a:rPr>
              <a:t>這個網站目前已經不支援生成功能了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7600" y="1192500"/>
            <a:ext cx="3838825" cy="298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1/3</a:t>
            </a:r>
            <a:endParaRPr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(2.5%) 訓練一個 model。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(1%) 請描述你使用的 model（可以是 baseline model）。包含 generator 和 discriminator 的 model architecture、loss function、optimizer 參數、以及訓練 step 數（或是 epoch 數）。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(1.5%) 請畫出至少 16 張 model 生成的圖片。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863" y="2824388"/>
            <a:ext cx="5724525" cy="14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1755875" y="4357625"/>
            <a:ext cx="17640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1.b 範例 output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